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47"/>
  </p:notesMasterIdLst>
  <p:sldIdLst>
    <p:sldId id="321" r:id="rId5"/>
    <p:sldId id="323" r:id="rId6"/>
    <p:sldId id="597" r:id="rId7"/>
    <p:sldId id="598" r:id="rId8"/>
    <p:sldId id="599" r:id="rId9"/>
    <p:sldId id="600" r:id="rId10"/>
    <p:sldId id="275" r:id="rId11"/>
    <p:sldId id="353" r:id="rId12"/>
    <p:sldId id="297" r:id="rId13"/>
    <p:sldId id="285" r:id="rId14"/>
    <p:sldId id="604" r:id="rId15"/>
    <p:sldId id="576" r:id="rId16"/>
    <p:sldId id="577" r:id="rId17"/>
    <p:sldId id="614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07" r:id="rId26"/>
    <p:sldId id="608" r:id="rId27"/>
    <p:sldId id="313" r:id="rId28"/>
    <p:sldId id="314" r:id="rId29"/>
    <p:sldId id="609" r:id="rId30"/>
    <p:sldId id="316" r:id="rId31"/>
    <p:sldId id="610" r:id="rId32"/>
    <p:sldId id="358" r:id="rId33"/>
    <p:sldId id="370" r:id="rId34"/>
    <p:sldId id="369" r:id="rId35"/>
    <p:sldId id="365" r:id="rId36"/>
    <p:sldId id="366" r:id="rId37"/>
    <p:sldId id="637" r:id="rId38"/>
    <p:sldId id="638" r:id="rId39"/>
    <p:sldId id="639" r:id="rId40"/>
    <p:sldId id="575" r:id="rId41"/>
    <p:sldId id="640" r:id="rId42"/>
    <p:sldId id="636" r:id="rId43"/>
    <p:sldId id="646" r:id="rId44"/>
    <p:sldId id="645" r:id="rId45"/>
    <p:sldId id="364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a Salomão" initials="GS" lastIdx="1" clrIdx="0">
    <p:extLst>
      <p:ext uri="{19B8F6BF-5375-455C-9EA6-DF929625EA0E}">
        <p15:presenceInfo xmlns:p15="http://schemas.microsoft.com/office/powerpoint/2012/main" userId="16f769262ad2d2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F0265D"/>
    <a:srgbClr val="EBAFB5"/>
    <a:srgbClr val="F34B77"/>
    <a:srgbClr val="020000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/>
    <p:restoredTop sz="92902"/>
  </p:normalViewPr>
  <p:slideViewPr>
    <p:cSldViewPr snapToGrid="0" snapToObjects="1">
      <p:cViewPr varScale="1">
        <p:scale>
          <a:sx n="101" d="100"/>
          <a:sy n="101" d="100"/>
        </p:scale>
        <p:origin x="2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ustomXml" Target="../customXml/item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alugue.luggo.com.br</a:t>
            </a:r>
            <a:r>
              <a:rPr lang="pt-BR" dirty="0"/>
              <a:t>/</a:t>
            </a:r>
            <a:r>
              <a:rPr lang="pt-BR" dirty="0" err="1"/>
              <a:t>luggo-cenarium</a:t>
            </a:r>
            <a:r>
              <a:rPr lang="pt-BR" dirty="0"/>
              <a:t>/</a:t>
            </a:r>
            <a:r>
              <a:rPr lang="pt-BR" dirty="0" err="1"/>
              <a:t>product</a:t>
            </a:r>
            <a:r>
              <a:rPr lang="pt-BR" dirty="0"/>
              <a:t>/9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2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16/10/2024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3" r:id="rId12"/>
    <p:sldLayoutId id="214748375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rasil.uxdesign.cc/question%C3%A1rio-online-voc%C3%AA-est%C3%A1-perguntando-direito-77e4be8a89f5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brasil.uxdesign.cc/adotando-a-cultura-de-testes-a-b-4e2b952de454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rasil.uxdesign.cc/chegou-a-hora-do-ux-designer-trabalhar-em-pe-eeefbf553c7e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/Users/cl0743/Desktop/videos-completo/video_final.mp4" TargetMode="External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2901164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ítulo 1">
            <a:extLst>
              <a:ext uri="{FF2B5EF4-FFF2-40B4-BE49-F238E27FC236}">
                <a16:creationId xmlns:a16="http://schemas.microsoft.com/office/drawing/2014/main" id="{791FA16F-E5ED-FE40-AF39-E4A05E3226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pt-BR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Momento #ficadica</a:t>
            </a:r>
          </a:p>
        </p:txBody>
      </p:sp>
      <p:pic>
        <p:nvPicPr>
          <p:cNvPr id="34825" name="Espaço Reservado para Conteúdo 4">
            <a:extLst>
              <a:ext uri="{FF2B5EF4-FFF2-40B4-BE49-F238E27FC236}">
                <a16:creationId xmlns:a16="http://schemas.microsoft.com/office/drawing/2014/main" id="{CE2E385B-432D-0A42-9D78-43AB0B14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87" y="1864037"/>
            <a:ext cx="5085525" cy="31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98C19-722C-E849-883F-62E8CABF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Framework Agil: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8A53DE-00A5-854D-BE8A-118D3787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87" y="1692400"/>
            <a:ext cx="5085525" cy="34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8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>
            <a:extLst>
              <a:ext uri="{FF2B5EF4-FFF2-40B4-BE49-F238E27FC236}">
                <a16:creationId xmlns:a16="http://schemas.microsoft.com/office/drawing/2014/main" id="{6994A088-2D29-7243-834B-F41078B58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altLang="pt-BR"/>
              <a:t>UX</a:t>
            </a:r>
          </a:p>
        </p:txBody>
      </p:sp>
      <p:sp>
        <p:nvSpPr>
          <p:cNvPr id="40962" name="Espaço Reservado para Conteúdo 2">
            <a:extLst>
              <a:ext uri="{FF2B5EF4-FFF2-40B4-BE49-F238E27FC236}">
                <a16:creationId xmlns:a16="http://schemas.microsoft.com/office/drawing/2014/main" id="{29214199-C976-AA46-9D16-9AFB3D1718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altLang="pt-BR"/>
              <a:t>Causa:</a:t>
            </a:r>
          </a:p>
          <a:p>
            <a:pPr marL="0" indent="0">
              <a:buNone/>
            </a:pPr>
            <a:endParaRPr lang="pt-BR" altLang="pt-BR"/>
          </a:p>
        </p:txBody>
      </p:sp>
      <p:pic>
        <p:nvPicPr>
          <p:cNvPr id="40963" name="Imagem 4">
            <a:extLst>
              <a:ext uri="{FF2B5EF4-FFF2-40B4-BE49-F238E27FC236}">
                <a16:creationId xmlns:a16="http://schemas.microsoft.com/office/drawing/2014/main" id="{F21141A8-B413-2245-9E2B-FCD62731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2" y="2482454"/>
            <a:ext cx="4105275" cy="229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Imagem 6">
            <a:extLst>
              <a:ext uri="{FF2B5EF4-FFF2-40B4-BE49-F238E27FC236}">
                <a16:creationId xmlns:a16="http://schemas.microsoft.com/office/drawing/2014/main" id="{1CD82013-9E6E-794D-80E1-77B0CCF3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6" y="1126332"/>
            <a:ext cx="2718197" cy="202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Imagem 8">
            <a:extLst>
              <a:ext uri="{FF2B5EF4-FFF2-40B4-BE49-F238E27FC236}">
                <a16:creationId xmlns:a16="http://schemas.microsoft.com/office/drawing/2014/main" id="{580E52E8-A79A-F347-ABC3-7526BEF4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97" y="3284935"/>
            <a:ext cx="2770584" cy="2537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Imagem 9">
            <a:extLst>
              <a:ext uri="{FF2B5EF4-FFF2-40B4-BE49-F238E27FC236}">
                <a16:creationId xmlns:a16="http://schemas.microsoft.com/office/drawing/2014/main" id="{A27F1061-BA80-3F45-874F-587802704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3" y="4641056"/>
            <a:ext cx="2278856" cy="132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51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ítulo 1">
            <a:extLst>
              <a:ext uri="{FF2B5EF4-FFF2-40B4-BE49-F238E27FC236}">
                <a16:creationId xmlns:a16="http://schemas.microsoft.com/office/drawing/2014/main" id="{874DA2DB-6C5D-E541-A502-FB2EDEBB10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r>
              <a:rPr lang="pt-BR" altLang="pt-BR"/>
              <a:t>UX</a:t>
            </a:r>
          </a:p>
        </p:txBody>
      </p:sp>
      <p:pic>
        <p:nvPicPr>
          <p:cNvPr id="41987" name="Imagem 10">
            <a:extLst>
              <a:ext uri="{FF2B5EF4-FFF2-40B4-BE49-F238E27FC236}">
                <a16:creationId xmlns:a16="http://schemas.microsoft.com/office/drawing/2014/main" id="{7612E7A0-695E-6448-95F4-B583E328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0392" y="405916"/>
            <a:ext cx="3252309" cy="1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Espaço Reservado para Conteúdo 2">
            <a:extLst>
              <a:ext uri="{FF2B5EF4-FFF2-40B4-BE49-F238E27FC236}">
                <a16:creationId xmlns:a16="http://schemas.microsoft.com/office/drawing/2014/main" id="{230CA06A-1C64-9941-94AA-F19AC64163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r>
              <a:rPr lang="pt-BR" altLang="pt-BR" sz="1700"/>
              <a:t>Consequência:</a:t>
            </a:r>
          </a:p>
          <a:p>
            <a:endParaRPr lang="pt-BR" altLang="pt-BR" sz="1700"/>
          </a:p>
        </p:txBody>
      </p:sp>
      <p:pic>
        <p:nvPicPr>
          <p:cNvPr id="41990" name="Imagem 16">
            <a:extLst>
              <a:ext uri="{FF2B5EF4-FFF2-40B4-BE49-F238E27FC236}">
                <a16:creationId xmlns:a16="http://schemas.microsoft.com/office/drawing/2014/main" id="{7B94801D-350F-3845-BE60-DA70A4A7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3421" y="1870584"/>
            <a:ext cx="2395243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Imagem 14">
            <a:extLst>
              <a:ext uri="{FF2B5EF4-FFF2-40B4-BE49-F238E27FC236}">
                <a16:creationId xmlns:a16="http://schemas.microsoft.com/office/drawing/2014/main" id="{F9636EC6-C539-B24C-8AD1-3FC93EE6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5849" y="3419454"/>
            <a:ext cx="2111046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Imagem 12">
            <a:extLst>
              <a:ext uri="{FF2B5EF4-FFF2-40B4-BE49-F238E27FC236}">
                <a16:creationId xmlns:a16="http://schemas.microsoft.com/office/drawing/2014/main" id="{8D16D4C6-D362-194B-8E91-D02435215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383" y="5076548"/>
            <a:ext cx="1656315" cy="117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13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93D20-9A91-B447-A689-E505EC0F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1312174"/>
            <a:ext cx="7838694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Yellow e Grin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00B195-8982-BA46-9D94-C78ECB37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6" y="2676526"/>
            <a:ext cx="3394472" cy="10703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528001-9C89-E544-BB9A-0993D2742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6" y="3810001"/>
            <a:ext cx="3394472" cy="15180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2A65F88-D66B-A74F-8A66-EB0CA4C7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060" y="2676526"/>
            <a:ext cx="4027885" cy="26515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1F985C3-474F-B349-AE5C-2A746C2E7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A1D156A-6F1E-0F4F-9B55-92C66FA5A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0109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5C9D55B-937C-D442-BFFB-0820EC90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30757"/>
            <a:ext cx="8178799" cy="45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48720D0-0C82-E14F-8C48-ECA7E601A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836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7C51652-6E05-DF40-BE6B-F444081FE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30757"/>
            <a:ext cx="8178799" cy="45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BED470E-38B3-3245-A120-DDF015E8D4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73"/>
            <a:ext cx="9144000" cy="5143499"/>
          </a:xfrm>
        </p:spPr>
      </p:pic>
    </p:spTree>
    <p:extLst>
      <p:ext uri="{BB962C8B-B14F-4D97-AF65-F5344CB8AC3E}">
        <p14:creationId xmlns:p14="http://schemas.microsoft.com/office/powerpoint/2010/main" val="178678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97208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20288006">
            <a:off x="1227458" y="2888409"/>
            <a:ext cx="5945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all">
                <a:latin typeface="Gotham HTF Light"/>
              </a:rPr>
              <a:t> 1TDS</a:t>
            </a:r>
            <a:endParaRPr lang="en-US" sz="5400" cap="all" dirty="0">
              <a:latin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5CE1E6-2205-2144-A4DE-95D7CAE5E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5143501"/>
          </a:xfrm>
        </p:spPr>
      </p:pic>
    </p:spTree>
    <p:extLst>
      <p:ext uri="{BB962C8B-B14F-4D97-AF65-F5344CB8AC3E}">
        <p14:creationId xmlns:p14="http://schemas.microsoft.com/office/powerpoint/2010/main" val="293892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490EC6D-5323-3542-A9FC-99D9A3B4E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7" y="1079984"/>
            <a:ext cx="8359485" cy="46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ítulo 1">
            <a:extLst>
              <a:ext uri="{FF2B5EF4-FFF2-40B4-BE49-F238E27FC236}">
                <a16:creationId xmlns:a16="http://schemas.microsoft.com/office/drawing/2014/main" id="{7BC81104-54F5-9846-8AE0-7005D7D922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r>
              <a:rPr lang="pt-BR" altLang="pt-BR"/>
              <a:t>Ferramentas UX</a:t>
            </a:r>
          </a:p>
        </p:txBody>
      </p:sp>
      <p:sp>
        <p:nvSpPr>
          <p:cNvPr id="44034" name="Espaço Reservado para Conteúdo 2">
            <a:extLst>
              <a:ext uri="{FF2B5EF4-FFF2-40B4-BE49-F238E27FC236}">
                <a16:creationId xmlns:a16="http://schemas.microsoft.com/office/drawing/2014/main" id="{6EE18768-2ACD-F249-8D6B-E4092F0541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marL="385763" indent="-385763">
              <a:buFontTx/>
              <a:buAutoNum type="arabicPeriod"/>
            </a:pPr>
            <a:r>
              <a:rPr lang="pt-BR" altLang="pt-BR" sz="2100"/>
              <a:t>Pesquisa Qualitativa x Quantitativa;</a:t>
            </a:r>
          </a:p>
          <a:p>
            <a:pPr marL="385763" indent="-385763">
              <a:buNone/>
            </a:pPr>
            <a:r>
              <a:rPr lang="pt-BR" altLang="pt-BR" sz="2100"/>
              <a:t>Métodos </a:t>
            </a:r>
            <a:r>
              <a:rPr lang="pt-BR" altLang="pt-BR" sz="2100" b="1"/>
              <a:t>qualitativos</a:t>
            </a:r>
            <a:r>
              <a:rPr lang="pt-BR" altLang="pt-BR" sz="2100"/>
              <a:t> normalmente se baseiam em observação: você observa o que os usuários fazem e aprende sobre comportamentos durante o processo. Métodos </a:t>
            </a:r>
            <a:r>
              <a:rPr lang="pt-BR" altLang="pt-BR" sz="2100" b="1"/>
              <a:t>quantitativos</a:t>
            </a:r>
            <a:r>
              <a:rPr lang="pt-BR" altLang="pt-BR" sz="2100"/>
              <a:t> se baseiam em dados sobre comportamentos e atitudes que são coletados indiretamente, como por exemplo, em formulários online ou análise de métricas (onde o usuário clicou, que páginas visitou, etc).</a:t>
            </a:r>
          </a:p>
          <a:p>
            <a:pPr marL="385763" indent="-385763"/>
            <a:endParaRPr lang="pt-BR" altLang="pt-BR" sz="2100"/>
          </a:p>
        </p:txBody>
      </p:sp>
    </p:spTree>
    <p:extLst>
      <p:ext uri="{BB962C8B-B14F-4D97-AF65-F5344CB8AC3E}">
        <p14:creationId xmlns:p14="http://schemas.microsoft.com/office/powerpoint/2010/main" val="3405540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1">
            <a:extLst>
              <a:ext uri="{FF2B5EF4-FFF2-40B4-BE49-F238E27FC236}">
                <a16:creationId xmlns:a16="http://schemas.microsoft.com/office/drawing/2014/main" id="{767461A9-BE54-5348-A8C7-51AF77903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r>
              <a:rPr lang="pt-BR" altLang="pt-BR"/>
              <a:t>Ferramentas UX</a:t>
            </a:r>
          </a:p>
        </p:txBody>
      </p:sp>
      <p:sp>
        <p:nvSpPr>
          <p:cNvPr id="45058" name="Espaço Reservado para Conteúdo 2">
            <a:extLst>
              <a:ext uri="{FF2B5EF4-FFF2-40B4-BE49-F238E27FC236}">
                <a16:creationId xmlns:a16="http://schemas.microsoft.com/office/drawing/2014/main" id="{BFBCD023-9232-9649-A632-FB81781A41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altLang="pt-BR" sz="2100"/>
              <a:t>2. Pesquisa de atitudinal vs. Pesquisa comportamental:</a:t>
            </a:r>
          </a:p>
          <a:p>
            <a:pPr marL="0" indent="0">
              <a:buNone/>
            </a:pPr>
            <a:r>
              <a:rPr lang="pt-BR" altLang="pt-BR" sz="2100"/>
              <a:t>As pesquisas atitudinais são focadas no que as pessoas </a:t>
            </a:r>
            <a:r>
              <a:rPr lang="pt-BR" altLang="pt-BR" sz="2100" b="1"/>
              <a:t>falam</a:t>
            </a:r>
            <a:r>
              <a:rPr lang="pt-BR" altLang="pt-BR" sz="2100"/>
              <a:t> que acreditam enquanto as pesquisas comportamentais analisam o que as pessoas </a:t>
            </a:r>
            <a:r>
              <a:rPr lang="pt-BR" altLang="pt-BR" sz="2100" b="1"/>
              <a:t>fazem .</a:t>
            </a:r>
            <a:endParaRPr lang="pt-BR" altLang="pt-BR" sz="2100"/>
          </a:p>
          <a:p>
            <a:pPr marL="0" indent="0">
              <a:buNone/>
            </a:pPr>
            <a:r>
              <a:rPr lang="pt-BR" altLang="pt-BR" sz="2100"/>
              <a:t>3. Questionário Online:</a:t>
            </a:r>
          </a:p>
          <a:p>
            <a:pPr marL="0" indent="0">
              <a:buNone/>
            </a:pPr>
            <a:r>
              <a:rPr lang="pt-BR" altLang="pt-BR" sz="2100"/>
              <a:t>Pesquisas online são um jeito rápido de conseguir resultados quantitativos (em alguns casos, qualitativos também) sobre uma ideia ou produto. Quanto mais pessoas respondem a essa pesquisa (normalmente através de um </a:t>
            </a:r>
            <a:r>
              <a:rPr lang="pt-BR" altLang="pt-BR" sz="21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questionário</a:t>
            </a:r>
            <a:r>
              <a:rPr lang="pt-BR" altLang="pt-BR" sz="2100"/>
              <a:t>), mais apurado o resultado.</a:t>
            </a:r>
          </a:p>
        </p:txBody>
      </p:sp>
    </p:spTree>
    <p:extLst>
      <p:ext uri="{BB962C8B-B14F-4D97-AF65-F5344CB8AC3E}">
        <p14:creationId xmlns:p14="http://schemas.microsoft.com/office/powerpoint/2010/main" val="4096519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ítulo 1">
            <a:extLst>
              <a:ext uri="{FF2B5EF4-FFF2-40B4-BE49-F238E27FC236}">
                <a16:creationId xmlns:a16="http://schemas.microsoft.com/office/drawing/2014/main" id="{D0286A05-B677-CE47-B2FF-71D24B036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Ferramentas UX</a:t>
            </a:r>
          </a:p>
        </p:txBody>
      </p:sp>
      <p:sp>
        <p:nvSpPr>
          <p:cNvPr id="46082" name="Espaço Reservado para Conteúdo 2">
            <a:extLst>
              <a:ext uri="{FF2B5EF4-FFF2-40B4-BE49-F238E27FC236}">
                <a16:creationId xmlns:a16="http://schemas.microsoft.com/office/drawing/2014/main" id="{8CF3CB41-27F5-1647-915F-827C2ABA6A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altLang="pt-BR" dirty="0">
                <a:solidFill>
                  <a:schemeClr val="bg2">
                    <a:lumMod val="10000"/>
                  </a:schemeClr>
                </a:solidFill>
              </a:rPr>
              <a:t>4. Teste A/</a:t>
            </a:r>
            <a:r>
              <a:rPr lang="pt-BR" altLang="pt-BR" dirty="0" err="1">
                <a:solidFill>
                  <a:schemeClr val="bg2">
                    <a:lumMod val="10000"/>
                  </a:schemeClr>
                </a:solidFill>
              </a:rPr>
              <a:t>B</a:t>
            </a:r>
            <a:r>
              <a:rPr lang="pt-BR" altLang="pt-BR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0" indent="0" algn="just">
              <a:buNone/>
            </a:pPr>
            <a:r>
              <a:rPr lang="pt-BR" altLang="pt-BR" sz="1650" dirty="0">
                <a:solidFill>
                  <a:schemeClr val="bg2">
                    <a:lumMod val="10000"/>
                  </a:schemeClr>
                </a:solidFill>
              </a:rPr>
              <a:t>Empresas maiores, como Google e </a:t>
            </a:r>
            <a:r>
              <a:rPr lang="pt-BR" altLang="pt-BR" sz="1650" dirty="0" err="1">
                <a:solidFill>
                  <a:schemeClr val="bg2">
                    <a:lumMod val="10000"/>
                  </a:schemeClr>
                </a:solidFill>
              </a:rPr>
              <a:t>Amazon</a:t>
            </a:r>
            <a:r>
              <a:rPr lang="pt-BR" altLang="pt-BR" sz="1650" dirty="0">
                <a:solidFill>
                  <a:schemeClr val="bg2">
                    <a:lumMod val="10000"/>
                  </a:schemeClr>
                </a:solidFill>
              </a:rPr>
              <a:t>, usam </a:t>
            </a:r>
            <a:r>
              <a:rPr lang="pt-BR" altLang="pt-BR" sz="165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testes A/B</a:t>
            </a:r>
            <a:r>
              <a:rPr lang="pt-BR" altLang="pt-BR" sz="1650" dirty="0">
                <a:solidFill>
                  <a:schemeClr val="bg2">
                    <a:lumMod val="10000"/>
                  </a:schemeClr>
                </a:solidFill>
              </a:rPr>
              <a:t> o tempo todo e algumas vezes chegam a rodar vários testes A/</a:t>
            </a:r>
            <a:r>
              <a:rPr lang="pt-BR" altLang="pt-BR" sz="1650" dirty="0" err="1">
                <a:solidFill>
                  <a:schemeClr val="bg2">
                    <a:lumMod val="10000"/>
                  </a:schemeClr>
                </a:solidFill>
              </a:rPr>
              <a:t>B</a:t>
            </a:r>
            <a:r>
              <a:rPr lang="pt-BR" altLang="pt-BR" sz="1650" dirty="0">
                <a:solidFill>
                  <a:schemeClr val="bg2">
                    <a:lumMod val="10000"/>
                  </a:schemeClr>
                </a:solidFill>
              </a:rPr>
              <a:t> ao mesmo tempo. Esse tipo de teste é ideal para otimizar a performance de uma página que você já tenha redesenhado recentemente, e costuma ser focado em testar pequenas variações de layout, texto, ou posicionamento de elementos na tela.</a:t>
            </a:r>
          </a:p>
        </p:txBody>
      </p:sp>
      <p:pic>
        <p:nvPicPr>
          <p:cNvPr id="46083" name="Imagem 4">
            <a:extLst>
              <a:ext uri="{FF2B5EF4-FFF2-40B4-BE49-F238E27FC236}">
                <a16:creationId xmlns:a16="http://schemas.microsoft.com/office/drawing/2014/main" id="{8B6FF26D-D193-FE43-B34D-FB298381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10891"/>
            <a:ext cx="6485335" cy="417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09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Imagem 6">
            <a:extLst>
              <a:ext uri="{FF2B5EF4-FFF2-40B4-BE49-F238E27FC236}">
                <a16:creationId xmlns:a16="http://schemas.microsoft.com/office/drawing/2014/main" id="{A3C4AE7C-00E7-AA4E-B7AE-0136E5362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Título 1">
            <a:extLst>
              <a:ext uri="{FF2B5EF4-FFF2-40B4-BE49-F238E27FC236}">
                <a16:creationId xmlns:a16="http://schemas.microsoft.com/office/drawing/2014/main" id="{5DDA3541-B107-104E-B3DA-A8824F8714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pt-BR" altLang="pt-BR" sz="3100" dirty="0"/>
              <a:t>Ferramentas UX</a:t>
            </a:r>
          </a:p>
        </p:txBody>
      </p:sp>
      <p:sp>
        <p:nvSpPr>
          <p:cNvPr id="47106" name="Espaço Reservado para Conteúdo 2">
            <a:extLst>
              <a:ext uri="{FF2B5EF4-FFF2-40B4-BE49-F238E27FC236}">
                <a16:creationId xmlns:a16="http://schemas.microsoft.com/office/drawing/2014/main" id="{342947A8-BBB9-5743-8325-A0839AA9B0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1200"/>
              <a:t>5. Mapas de Calor:</a:t>
            </a:r>
          </a:p>
          <a:p>
            <a:pPr marL="0" indent="0">
              <a:buNone/>
            </a:pPr>
            <a:r>
              <a:rPr lang="pt-BR" altLang="pt-BR" sz="1200"/>
              <a:t>Mapas de “calor” e de cliques mostram, obviamente, onde os usuários estão clicando em cada página. Esse tipo de visualização te ajuda a entender as áreas mais proeminentes no seu layout e que chamam mais atenção dos usuários. Ele pode ser baseado em análise de dados (exemplo: Google Analytics), ou pode ser, baseado em ferramentas que monitoram o movimento do mouse  e até do olho  do usuário.</a:t>
            </a:r>
          </a:p>
        </p:txBody>
      </p:sp>
    </p:spTree>
    <p:extLst>
      <p:ext uri="{BB962C8B-B14F-4D97-AF65-F5344CB8AC3E}">
        <p14:creationId xmlns:p14="http://schemas.microsoft.com/office/powerpoint/2010/main" val="292595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ítulo 1">
            <a:extLst>
              <a:ext uri="{FF2B5EF4-FFF2-40B4-BE49-F238E27FC236}">
                <a16:creationId xmlns:a16="http://schemas.microsoft.com/office/drawing/2014/main" id="{28EB508C-42DA-0643-846E-576592B7F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r>
              <a:rPr lang="pt-BR" altLang="pt-BR"/>
              <a:t>Ferramentas UX</a:t>
            </a:r>
          </a:p>
        </p:txBody>
      </p:sp>
      <p:sp>
        <p:nvSpPr>
          <p:cNvPr id="48130" name="Espaço Reservado para Conteúdo 2">
            <a:extLst>
              <a:ext uri="{FF2B5EF4-FFF2-40B4-BE49-F238E27FC236}">
                <a16:creationId xmlns:a16="http://schemas.microsoft.com/office/drawing/2014/main" id="{58CEF3FD-DD8D-0E43-87B2-D5046E585E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pt-BR" altLang="pt-BR" sz="1900"/>
              <a:t>6. Teste de Usabilidade:</a:t>
            </a:r>
          </a:p>
          <a:p>
            <a:pPr marL="0" indent="0">
              <a:buNone/>
            </a:pPr>
            <a:r>
              <a:rPr lang="pt-BR" altLang="pt-BR" sz="1900"/>
              <a:t>Um dos tipos de teste mais clássicos: você senta com um usuário e aprende como ele realmente usa seu website ou seu produto. Você pré-determina algumas tarefas que ele precisa realizar e assiste para verificar se ele tem dificuldades em algum ponto. Este é o tipo de teste ideal para tomar decisões estratégicas e para criar hipóteses de melhoria do produto.</a:t>
            </a:r>
          </a:p>
          <a:p>
            <a:pPr marL="0" indent="0">
              <a:buNone/>
            </a:pPr>
            <a:endParaRPr lang="pt-BR" altLang="pt-BR" sz="1900"/>
          </a:p>
          <a:p>
            <a:pPr marL="0" indent="0">
              <a:buNone/>
            </a:pPr>
            <a:r>
              <a:rPr lang="pt-BR" altLang="pt-BR" sz="1900"/>
              <a:t>7. Focus Group:</a:t>
            </a:r>
          </a:p>
          <a:p>
            <a:pPr marL="0" indent="0">
              <a:buNone/>
            </a:pPr>
            <a:r>
              <a:rPr lang="pt-BR" altLang="pt-BR" sz="1900"/>
              <a:t>O pesquisador e os usuários se reúnem em uma sala para discutir determinado produto ou serviço, ou simplesmente para falar sobre hábitos de consumo ou sobre a percepção que os consumidores têm de determinada marca.</a:t>
            </a:r>
          </a:p>
        </p:txBody>
      </p:sp>
    </p:spTree>
    <p:extLst>
      <p:ext uri="{BB962C8B-B14F-4D97-AF65-F5344CB8AC3E}">
        <p14:creationId xmlns:p14="http://schemas.microsoft.com/office/powerpoint/2010/main" val="283906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ítulo 1">
            <a:extLst>
              <a:ext uri="{FF2B5EF4-FFF2-40B4-BE49-F238E27FC236}">
                <a16:creationId xmlns:a16="http://schemas.microsoft.com/office/drawing/2014/main" id="{755CB9A4-ADFD-A64A-A9E1-16E426613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0022" y="365760"/>
            <a:ext cx="7025402" cy="1188720"/>
          </a:xfrm>
        </p:spPr>
        <p:txBody>
          <a:bodyPr>
            <a:normAutofit/>
          </a:bodyPr>
          <a:lstStyle/>
          <a:p>
            <a:r>
              <a:rPr lang="pt-BR" altLang="pt-BR"/>
              <a:t>Ferramentas UX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91CC32-CFD9-FA4D-B9B6-E29CE59D1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022" y="2176272"/>
            <a:ext cx="7025403" cy="4041648"/>
          </a:xfrm>
        </p:spPr>
        <p:txBody>
          <a:bodyPr anchor="t">
            <a:normAutofit/>
          </a:bodyPr>
          <a:lstStyle/>
          <a:p>
            <a:pPr marL="0" indent="0">
              <a:buNone/>
              <a:defRPr/>
            </a:pPr>
            <a:r>
              <a:rPr lang="pt-BR" sz="1600"/>
              <a:t>8. Estudos de Campo / Estudo Etnográfico:</a:t>
            </a:r>
          </a:p>
          <a:p>
            <a:pPr marL="0" indent="0">
              <a:buNone/>
              <a:defRPr/>
            </a:pPr>
            <a:r>
              <a:rPr lang="pt-BR" sz="1600"/>
              <a:t>Esse método se trata de ir até onde o usuário está, mais especificamente até </a:t>
            </a:r>
            <a:r>
              <a:rPr lang="pt-BR" sz="16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onde a tarefa está sendo realizada</a:t>
            </a:r>
            <a:r>
              <a:rPr lang="pt-BR" sz="1600"/>
              <a:t>, para entender mais sobre como as pessoas se comportam naquele contexto. Por exemplo: se você está tentando redesenhar o fluxo de check-in online em site de companhia aérea.</a:t>
            </a:r>
          </a:p>
          <a:p>
            <a:pPr marL="0" indent="0">
              <a:buNone/>
              <a:defRPr/>
            </a:pPr>
            <a:r>
              <a:rPr lang="pt-BR" sz="1600"/>
              <a:t>9. Interceptação:</a:t>
            </a:r>
          </a:p>
          <a:p>
            <a:pPr marL="0" indent="0">
              <a:buNone/>
              <a:defRPr/>
            </a:pPr>
            <a:r>
              <a:rPr lang="pt-BR" sz="1600"/>
              <a:t>Pesquisadores de prancheta no meio da rua, parando as pessoas para fazer perguntas. Em UX esse método também é comum, e costuma ser especialmente mais efetivo quando você afunila o tipo de pessoa que você irá interceptar. Por exemplo: você pode interceptar alguém que acabou de fazer um saque em um caixa eletrônico e fazer perguntas sobre como foi a experiência, quais os hábitos da pessoa de sacar dinheiro, e quais os principais pontos de melhoria na experiência que poderiam deixar a tarefa de sacar dinheiro mais fácil.</a:t>
            </a:r>
          </a:p>
          <a:p>
            <a:pPr>
              <a:defRPr/>
            </a:pP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579695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1">
            <a:extLst>
              <a:ext uri="{FF2B5EF4-FFF2-40B4-BE49-F238E27FC236}">
                <a16:creationId xmlns:a16="http://schemas.microsoft.com/office/drawing/2014/main" id="{873CAA78-E3C3-664B-8771-57951EE6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49" y="1841614"/>
            <a:ext cx="2557131" cy="3173819"/>
          </a:xfrm>
        </p:spPr>
        <p:txBody>
          <a:bodyPr>
            <a:normAutofit/>
          </a:bodyPr>
          <a:lstStyle/>
          <a:p>
            <a:r>
              <a:rPr lang="pt-BR" altLang="pt-BR">
                <a:solidFill>
                  <a:schemeClr val="bg1"/>
                </a:solidFill>
              </a:rPr>
              <a:t>Ferramentas UX</a:t>
            </a:r>
          </a:p>
        </p:txBody>
      </p:sp>
      <p:sp>
        <p:nvSpPr>
          <p:cNvPr id="50178" name="Espaço Reservado para Conteúdo 2">
            <a:extLst>
              <a:ext uri="{FF2B5EF4-FFF2-40B4-BE49-F238E27FC236}">
                <a16:creationId xmlns:a16="http://schemas.microsoft.com/office/drawing/2014/main" id="{D477B3D7-3FCF-444F-B33F-592687898D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137208"/>
            <a:ext cx="3943350" cy="45826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altLang="pt-BR" sz="1700"/>
              <a:t>10. Funil de Venda:</a:t>
            </a:r>
          </a:p>
          <a:p>
            <a:pPr marL="0" indent="0">
              <a:buNone/>
            </a:pPr>
            <a:r>
              <a:rPr lang="pt-BR" sz="1700"/>
              <a:t>É uma representação das etapas que um potencial cliente passa, desde o primeiro contato com a empresa até o fechamento da venda. Processo que consiste em conduzir ou acompanhar o seu cliente a partir do momento em que ele toma conhecimento de uma solução vendida pela sua empresa até o fechamento do negócio. Normalmente um funil de vendas (ou pipeline) é dividido em 3 etapas: topo de funil (ToFu), meio de funil (MoFu) e fundo de funil (BoFu). </a:t>
            </a:r>
            <a:endParaRPr lang="pt-BR" altLang="pt-BR" sz="1700"/>
          </a:p>
        </p:txBody>
      </p:sp>
    </p:spTree>
    <p:extLst>
      <p:ext uri="{BB962C8B-B14F-4D97-AF65-F5344CB8AC3E}">
        <p14:creationId xmlns:p14="http://schemas.microsoft.com/office/powerpoint/2010/main" val="3485022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3DE6C-5B02-D24F-B256-5C54BBB6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89439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Funil de Vendas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4A4E174-C696-3445-842A-0FEE26051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0" y="2427541"/>
            <a:ext cx="809605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3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B9FBC31E-3D60-F944-A5EA-346E0D3D3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pt-BR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entendem por UX?</a:t>
            </a:r>
          </a:p>
        </p:txBody>
      </p:sp>
      <p:pic>
        <p:nvPicPr>
          <p:cNvPr id="16389" name="Espaço Reservado para Conteúdo 8">
            <a:extLst>
              <a:ext uri="{FF2B5EF4-FFF2-40B4-BE49-F238E27FC236}">
                <a16:creationId xmlns:a16="http://schemas.microsoft.com/office/drawing/2014/main" id="{F0AF239D-3D43-3B4E-B569-3087CC15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87" y="2022959"/>
            <a:ext cx="5085525" cy="280975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3207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0B139-FC9F-EC46-83C1-5199C092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Prototipação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03B4D45-0BE9-4648-945A-70BCB70EF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791263"/>
            <a:ext cx="5510653" cy="52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AFEF04D-BF9E-1849-9922-94554B91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1" y="643467"/>
            <a:ext cx="60885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3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B2E5B-41AD-3E48-890D-58763FD7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Baixa x Alta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DBB8634-728C-BE4A-AB5A-FDC206B81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715168"/>
            <a:ext cx="8178799" cy="43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69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B001F90-F45C-0346-B2B2-1D830DB3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496758"/>
            <a:ext cx="8178799" cy="38644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558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810C84F4-80A7-6F41-8170-1F0700AD075D}"/>
              </a:ext>
            </a:extLst>
          </p:cNvPr>
          <p:cNvSpPr txBox="1"/>
          <p:nvPr/>
        </p:nvSpPr>
        <p:spPr>
          <a:xfrm>
            <a:off x="820571" y="851517"/>
            <a:ext cx="3928849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Cases de Mercado de UX:</a:t>
            </a:r>
          </a:p>
        </p:txBody>
      </p:sp>
      <p:pic>
        <p:nvPicPr>
          <p:cNvPr id="14" name="Graphic 13" descr="Legendas">
            <a:extLst>
              <a:ext uri="{FF2B5EF4-FFF2-40B4-BE49-F238E27FC236}">
                <a16:creationId xmlns:a16="http://schemas.microsoft.com/office/drawing/2014/main" id="{4691344A-1D95-4495-87E5-0648DAF2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627" y="2531473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02240DC-D67B-7D41-87B1-98576681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2800" kern="1200">
                <a:latin typeface="+mj-lt"/>
                <a:ea typeface="+mj-ea"/>
                <a:cs typeface="+mj-cs"/>
              </a:rPr>
              <a:t>Uber</a:t>
            </a:r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07EECB1-FF4D-851B-173B-E4C522A5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7" b="-2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55927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B03D0-4389-C949-967F-A7173887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Ifood</a:t>
            </a:r>
          </a:p>
        </p:txBody>
      </p:sp>
      <p:pic>
        <p:nvPicPr>
          <p:cNvPr id="5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1329E504-8381-8478-B7C8-49A186B8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4" y="2197100"/>
            <a:ext cx="8431390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2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D2F35-C417-5D4F-B109-B7B64E84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AIRBNB</a:t>
            </a: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358F440-29B9-1279-DEF2-48DD02925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9" b="1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94848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D8F00-887E-3648-AC7D-B1B7444E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HOUSI</a:t>
            </a:r>
          </a:p>
        </p:txBody>
      </p:sp>
      <p:pic>
        <p:nvPicPr>
          <p:cNvPr id="7" name="Espaço Reservado para Conteúdo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D75285F-9295-A0BA-A94D-DC7A32AF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45" y="1600200"/>
            <a:ext cx="7840910" cy="4525963"/>
          </a:xfrm>
        </p:spPr>
      </p:pic>
    </p:spTree>
    <p:extLst>
      <p:ext uri="{BB962C8B-B14F-4D97-AF65-F5344CB8AC3E}">
        <p14:creationId xmlns:p14="http://schemas.microsoft.com/office/powerpoint/2010/main" val="3565501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E04BEE5-48B1-4D00-D16C-4820026C3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87400"/>
            <a:ext cx="9096626" cy="5211763"/>
          </a:xfrm>
        </p:spPr>
      </p:pic>
    </p:spTree>
    <p:extLst>
      <p:ext uri="{BB962C8B-B14F-4D97-AF65-F5344CB8AC3E}">
        <p14:creationId xmlns:p14="http://schemas.microsoft.com/office/powerpoint/2010/main" val="17694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7A0BD729-DF2F-8441-8392-3376C15265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202" y="684915"/>
            <a:ext cx="3488307" cy="1951075"/>
          </a:xfrm>
          <a:noFill/>
        </p:spPr>
        <p:txBody>
          <a:bodyPr anchor="t">
            <a:normAutofit/>
          </a:bodyPr>
          <a:lstStyle/>
          <a:p>
            <a:r>
              <a:rPr lang="pt-BR" altLang="pt-BR" sz="3900">
                <a:solidFill>
                  <a:schemeClr val="bg1"/>
                </a:solidFill>
              </a:rPr>
              <a:t>Experiência????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052C46-C8BA-354F-947C-A5BD7B91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560" y="684921"/>
            <a:ext cx="4255580" cy="1951087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experiência</a:t>
            </a:r>
          </a:p>
          <a:p>
            <a:pPr marL="0" indent="0">
              <a:buNone/>
              <a:defRPr/>
            </a:pPr>
            <a:r>
              <a:rPr lang="pt-BR" sz="1600" i="1">
                <a:solidFill>
                  <a:schemeClr val="bg1"/>
                </a:solidFill>
              </a:rPr>
              <a:t>substantivo feminino</a:t>
            </a:r>
            <a:endParaRPr lang="pt-BR" sz="160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1. experimentação, experimento (método científico).</a:t>
            </a:r>
          </a:p>
          <a:p>
            <a:pPr marL="0" indent="0"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2. qualquer conhecimento obtido por meio dos sentidos.</a:t>
            </a:r>
          </a:p>
          <a:p>
            <a:pPr marL="0" indent="0">
              <a:buNone/>
              <a:defRPr/>
            </a:pPr>
            <a:endParaRPr lang="pt-BR" sz="160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endParaRPr lang="pt-BR" sz="1600">
              <a:solidFill>
                <a:schemeClr val="bg1"/>
              </a:solidFill>
            </a:endParaRPr>
          </a:p>
          <a:p>
            <a:pPr>
              <a:defRPr/>
            </a:pPr>
            <a:endParaRPr lang="pt-BR" sz="1600">
              <a:solidFill>
                <a:schemeClr val="bg1"/>
              </a:solidFill>
            </a:endParaRPr>
          </a:p>
        </p:txBody>
      </p:sp>
      <p:pic>
        <p:nvPicPr>
          <p:cNvPr id="17411" name="Imagem 4">
            <a:extLst>
              <a:ext uri="{FF2B5EF4-FFF2-40B4-BE49-F238E27FC236}">
                <a16:creationId xmlns:a16="http://schemas.microsoft.com/office/drawing/2014/main" id="{CD298BE0-11FC-2D42-8E5C-6CFF81529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r="16272"/>
          <a:stretch/>
        </p:blipFill>
        <p:spPr bwMode="auto">
          <a:xfrm>
            <a:off x="472228" y="2708781"/>
            <a:ext cx="8136047" cy="34966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781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B93C0-0340-A731-512B-B4983F45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/>
              <a:t>Turbi</a:t>
            </a:r>
          </a:p>
        </p:txBody>
      </p:sp>
      <p:pic>
        <p:nvPicPr>
          <p:cNvPr id="5" name="Espaço Reservado para Conteúdo 4" descr="Uma imagem contendo Diagrama&#10;&#10;Descrição gerada automaticamente">
            <a:extLst>
              <a:ext uri="{FF2B5EF4-FFF2-40B4-BE49-F238E27FC236}">
                <a16:creationId xmlns:a16="http://schemas.microsoft.com/office/drawing/2014/main" id="{97C9E50C-816C-961E-6ECC-8E1E87126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5" b="1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37103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9EF9AB3-94A6-1841-993E-6717B9143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74" y="1600200"/>
            <a:ext cx="4643251" cy="45259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51E088-0E1A-534D-869A-25B33028E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" y="254701"/>
            <a:ext cx="8382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62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fina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spaço Reservado para 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>
          <a:xfrm>
            <a:off x="215412" y="642938"/>
            <a:ext cx="8440615" cy="57165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ítulo 1">
            <a:extLst>
              <a:ext uri="{FF2B5EF4-FFF2-40B4-BE49-F238E27FC236}">
                <a16:creationId xmlns:a16="http://schemas.microsoft.com/office/drawing/2014/main" id="{546BE1FF-05EA-E04F-AD8A-688AA11FC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pt-BR" altLang="pt-BR"/>
              <a:t>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0F0EF8-6F1C-8844-AD29-3DB014A8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pt-BR" sz="1600"/>
              <a:t>usuário</a:t>
            </a:r>
          </a:p>
          <a:p>
            <a:pPr marL="0" indent="0">
              <a:buNone/>
              <a:defRPr/>
            </a:pPr>
            <a:r>
              <a:rPr lang="pt-BR" sz="1600" i="1"/>
              <a:t>substantivo masculino</a:t>
            </a:r>
            <a:endParaRPr lang="pt-BR" sz="1600"/>
          </a:p>
          <a:p>
            <a:pPr marL="0" indent="0">
              <a:buNone/>
              <a:defRPr/>
            </a:pPr>
            <a:r>
              <a:rPr lang="pt-BR" sz="1600"/>
              <a:t>1. aquele que, por direito de uso, serve-se de algo ou desfruta de suas utilidades.</a:t>
            </a:r>
          </a:p>
          <a:p>
            <a:pPr marL="0" indent="0">
              <a:buNone/>
              <a:defRPr/>
            </a:pPr>
            <a:r>
              <a:rPr lang="pt-BR" sz="1600" i="1"/>
              <a:t>Adjetivo</a:t>
            </a:r>
          </a:p>
          <a:p>
            <a:pPr marL="0" indent="0">
              <a:buNone/>
              <a:defRPr/>
            </a:pPr>
            <a:r>
              <a:rPr lang="pt-BR" sz="1600"/>
              <a:t>2. que serve, que é próprio para uso.</a:t>
            </a:r>
          </a:p>
          <a:p>
            <a:pPr>
              <a:defRPr/>
            </a:pPr>
            <a:endParaRPr lang="pt-BR" sz="1600"/>
          </a:p>
        </p:txBody>
      </p:sp>
      <p:pic>
        <p:nvPicPr>
          <p:cNvPr id="18435" name="Imagem 4">
            <a:extLst>
              <a:ext uri="{FF2B5EF4-FFF2-40B4-BE49-F238E27FC236}">
                <a16:creationId xmlns:a16="http://schemas.microsoft.com/office/drawing/2014/main" id="{93FBBF96-CBA9-C946-BB61-FC4AF2975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r="31535" b="2"/>
          <a:stretch/>
        </p:blipFill>
        <p:spPr bwMode="auto"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4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>
            <a:extLst>
              <a:ext uri="{FF2B5EF4-FFF2-40B4-BE49-F238E27FC236}">
                <a16:creationId xmlns:a16="http://schemas.microsoft.com/office/drawing/2014/main" id="{80D2182E-9642-0D4C-AEE4-70F75CA64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Interface</a:t>
            </a:r>
          </a:p>
        </p:txBody>
      </p:sp>
      <p:pic>
        <p:nvPicPr>
          <p:cNvPr id="23554" name="Espaço Reservado para Conteúdo 4">
            <a:extLst>
              <a:ext uri="{FF2B5EF4-FFF2-40B4-BE49-F238E27FC236}">
                <a16:creationId xmlns:a16="http://schemas.microsoft.com/office/drawing/2014/main" id="{33518268-5EF9-B94B-A44F-F0EF61E81E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1342328"/>
            <a:ext cx="5510653" cy="417431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3769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>
            <a:extLst>
              <a:ext uri="{FF2B5EF4-FFF2-40B4-BE49-F238E27FC236}">
                <a16:creationId xmlns:a16="http://schemas.microsoft.com/office/drawing/2014/main" id="{4C9DB10C-E4A7-CE4A-8E77-9222EAD48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Interface x Evolução</a:t>
            </a:r>
          </a:p>
        </p:txBody>
      </p:sp>
      <p:pic>
        <p:nvPicPr>
          <p:cNvPr id="24578" name="Espaço Reservado para Conteúdo 4">
            <a:extLst>
              <a:ext uri="{FF2B5EF4-FFF2-40B4-BE49-F238E27FC236}">
                <a16:creationId xmlns:a16="http://schemas.microsoft.com/office/drawing/2014/main" id="{FD606012-A34A-1C4A-AE72-D536106841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118" y="1474210"/>
            <a:ext cx="3456905" cy="2608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579" name="Imagem 6">
            <a:extLst>
              <a:ext uri="{FF2B5EF4-FFF2-40B4-BE49-F238E27FC236}">
                <a16:creationId xmlns:a16="http://schemas.microsoft.com/office/drawing/2014/main" id="{34C97862-A584-984C-87C9-CC8E3BB9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66" y="3564142"/>
            <a:ext cx="3879626" cy="2281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2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DC6F5-FEB2-9744-8A66-70B9C5A9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3" y="5110423"/>
            <a:ext cx="8179546" cy="67154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200"/>
              <a:t>UI x UX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2F61D8-AE38-F943-904F-0F43471746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r="229" b="3"/>
          <a:stretch/>
        </p:blipFill>
        <p:spPr>
          <a:xfrm>
            <a:off x="1627521" y="804672"/>
            <a:ext cx="5888958" cy="3554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1059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4E72B02A-2A77-2B49-BDCD-6D3579F55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71162"/>
            <a:ext cx="2130136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Reflexão</a:t>
            </a:r>
          </a:p>
        </p:txBody>
      </p:sp>
      <p:pic>
        <p:nvPicPr>
          <p:cNvPr id="33811" name="Espaço Reservado para Conteúdo 8">
            <a:extLst>
              <a:ext uri="{FF2B5EF4-FFF2-40B4-BE49-F238E27FC236}">
                <a16:creationId xmlns:a16="http://schemas.microsoft.com/office/drawing/2014/main" id="{2B383421-D670-D140-970A-2BC571F666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49" y="1597196"/>
            <a:ext cx="5510653" cy="3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611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85E5153EC1C4BBE7F115F6FBA4879" ma:contentTypeVersion="12" ma:contentTypeDescription="Create a new document." ma:contentTypeScope="" ma:versionID="2576173f1cbd8b7f78bc612b81ae955f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83a7e1e5c5d1c0884d5af02adeed3c00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ff1aa9-29aa-433d-9d96-5825ace599da" xsi:nil="true"/>
    <lcf76f155ced4ddcb4097134ff3c332f xmlns="43a0042c-e646-4e41-86b5-b9ac71f582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78DDAF9-D020-4809-AAFD-E202BBD1AC37}"/>
</file>

<file path=customXml/itemProps2.xml><?xml version="1.0" encoding="utf-8"?>
<ds:datastoreItem xmlns:ds="http://schemas.openxmlformats.org/officeDocument/2006/customXml" ds:itemID="{1F3823CB-92DC-48EB-9A85-252616248C10}"/>
</file>

<file path=customXml/itemProps3.xml><?xml version="1.0" encoding="utf-8"?>
<ds:datastoreItem xmlns:ds="http://schemas.openxmlformats.org/officeDocument/2006/customXml" ds:itemID="{57AC82FC-FB5B-4CA1-BE45-D1015648B2B2}"/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818</Words>
  <Application>Microsoft Macintosh PowerPoint</Application>
  <PresentationFormat>Apresentação na tela (4:3)</PresentationFormat>
  <Paragraphs>64</Paragraphs>
  <Slides>42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Arial</vt:lpstr>
      <vt:lpstr>Calibri</vt:lpstr>
      <vt:lpstr>Gotham HTF Light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O que entendem por UX?</vt:lpstr>
      <vt:lpstr>Experiência????</vt:lpstr>
      <vt:lpstr>Usuário</vt:lpstr>
      <vt:lpstr>Interface</vt:lpstr>
      <vt:lpstr>Interface x Evolução</vt:lpstr>
      <vt:lpstr>UI x UX</vt:lpstr>
      <vt:lpstr>Reflexão</vt:lpstr>
      <vt:lpstr>Momento #ficadica</vt:lpstr>
      <vt:lpstr>Framework Agil:</vt:lpstr>
      <vt:lpstr>UX</vt:lpstr>
      <vt:lpstr>UX</vt:lpstr>
      <vt:lpstr>Yellow e Grin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Ferramentas UX</vt:lpstr>
      <vt:lpstr>Ferramentas UX</vt:lpstr>
      <vt:lpstr>Ferramentas UX</vt:lpstr>
      <vt:lpstr>Ferramentas UX</vt:lpstr>
      <vt:lpstr>Ferramentas UX</vt:lpstr>
      <vt:lpstr>Ferramentas UX</vt:lpstr>
      <vt:lpstr>Ferramentas UX</vt:lpstr>
      <vt:lpstr>Funil de Vendas</vt:lpstr>
      <vt:lpstr>Prototipação</vt:lpstr>
      <vt:lpstr>Apresentação do PowerPoint</vt:lpstr>
      <vt:lpstr>Baixa x Alta</vt:lpstr>
      <vt:lpstr>Apresentação do PowerPoint</vt:lpstr>
      <vt:lpstr>Apresentação do PowerPoint</vt:lpstr>
      <vt:lpstr>Uber</vt:lpstr>
      <vt:lpstr>Ifood</vt:lpstr>
      <vt:lpstr>AIRBNB</vt:lpstr>
      <vt:lpstr>HOUSI</vt:lpstr>
      <vt:lpstr>Apresentação do PowerPoint</vt:lpstr>
      <vt:lpstr>Turbi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Gabriela Salomão</dc:creator>
  <cp:lastModifiedBy>Gabriela Rodrigues Salomão</cp:lastModifiedBy>
  <cp:revision>47</cp:revision>
  <dcterms:created xsi:type="dcterms:W3CDTF">2020-03-06T19:35:50Z</dcterms:created>
  <dcterms:modified xsi:type="dcterms:W3CDTF">2024-10-16T17:44:17Z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0x01010009485E5153EC1C4BBE7F115F6FBA4879</vt:lpwstr>
  </property>
</Properties>
</file>